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9"/>
  </p:notesMasterIdLst>
  <p:handoutMasterIdLst>
    <p:handoutMasterId r:id="rId10"/>
  </p:handoutMasterIdLst>
  <p:sldIdLst>
    <p:sldId id="256" r:id="rId2"/>
    <p:sldId id="273" r:id="rId3"/>
    <p:sldId id="275" r:id="rId4"/>
    <p:sldId id="276" r:id="rId5"/>
    <p:sldId id="283" r:id="rId6"/>
    <p:sldId id="282" r:id="rId7"/>
    <p:sldId id="284" r:id="rId8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0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00" d="100"/>
          <a:sy n="100" d="100"/>
        </p:scale>
        <p:origin x="-1506" y="480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F7237A-2B5E-42D7-BBCC-5EA81FB8BCB8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382C95-119D-4ABA-933F-70C643904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9139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25E368-1EDE-457A-B9C4-2641FD86E9AE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C4FAEA-0E76-4081-B00D-07800FC3F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876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FAEA-0E76-4081-B00D-07800FC3FA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545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FAEA-0E76-4081-B00D-07800FC3FA3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582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Research tells us that vocabulary instruction needs to happen in a meaningful context, and that for students to truly learn the words . . 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FAEA-0E76-4081-B00D-07800FC3FA3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95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One example of an approach to academic vocabulary development that includes those important components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Point out that the CCD I modeled is hanging in the room.</a:t>
            </a:r>
            <a:endParaRPr lang="en-US" dirty="0" smtClean="0"/>
          </a:p>
          <a:p>
            <a:endParaRPr lang="en-US" dirty="0"/>
          </a:p>
          <a:p>
            <a:pPr marL="171450" indent="-171450">
              <a:buFont typeface="Arial" pitchFamily="34" charset="0"/>
              <a:buChar char="•"/>
            </a:pPr>
            <a:endParaRPr lang="en-US" dirty="0"/>
          </a:p>
          <a:p>
            <a:r>
              <a:rPr lang="en-US" dirty="0" smtClean="0"/>
              <a:t>HANDOUT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FAEA-0E76-4081-B00D-07800FC3FA3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173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FAEA-0E76-4081-B00D-07800FC3FA3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0540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FAEA-0E76-4081-B00D-07800FC3FA3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497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just in case there is additional time.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4FAEA-0E76-4081-B00D-07800FC3FA3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249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2FC3C70-5302-4A1B-A6C7-85128CB411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C3C70-5302-4A1B-A6C7-85128CB411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2FC3C70-5302-4A1B-A6C7-85128CB41152}" type="datetimeFigureOut">
              <a:rPr lang="en-US" smtClean="0"/>
              <a:t>8/12/2013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23C880B5-0783-4B22-A24E-BA9846C8440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Academic Vocabulary </a:t>
            </a:r>
            <a:r>
              <a:rPr lang="en-US" dirty="0" smtClean="0"/>
              <a:t>IV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SEISMIC</a:t>
            </a:r>
          </a:p>
          <a:p>
            <a:r>
              <a:rPr lang="en-US" dirty="0" smtClean="0"/>
              <a:t>SUMMER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2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533400"/>
            <a:ext cx="7024744" cy="877336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Choosing Words to Teach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752600"/>
            <a:ext cx="6777317" cy="4080029"/>
          </a:xfrm>
        </p:spPr>
        <p:txBody>
          <a:bodyPr/>
          <a:lstStyle/>
          <a:p>
            <a:r>
              <a:rPr lang="en-US" sz="2800" dirty="0" smtClean="0"/>
              <a:t>Identify words that matter in the unit you are teaching:</a:t>
            </a:r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Tier Two </a:t>
            </a:r>
            <a:r>
              <a:rPr lang="en-US" dirty="0" smtClean="0"/>
              <a:t>words that impact the learning process or the concepts, words that “travel” well</a:t>
            </a:r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Tier Three </a:t>
            </a:r>
            <a:r>
              <a:rPr lang="en-US" dirty="0" smtClean="0"/>
              <a:t>words that are central to the study at hand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267200"/>
            <a:ext cx="3162300" cy="210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8740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609600"/>
            <a:ext cx="7024744" cy="801136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Teaching Words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600200"/>
            <a:ext cx="6777317" cy="4232429"/>
          </a:xfrm>
        </p:spPr>
        <p:txBody>
          <a:bodyPr/>
          <a:lstStyle/>
          <a:p>
            <a:pPr marL="68580" indent="0">
              <a:buNone/>
            </a:pPr>
            <a:r>
              <a:rPr lang="en-US" b="1" dirty="0" smtClean="0">
                <a:solidFill>
                  <a:srgbClr val="FFC000"/>
                </a:solidFill>
              </a:rPr>
              <a:t>Teach important words in meaningful contexts, and:</a:t>
            </a:r>
          </a:p>
          <a:p>
            <a:r>
              <a:rPr lang="en-US" dirty="0" smtClean="0"/>
              <a:t>Focus on critical academic vocabulary</a:t>
            </a:r>
          </a:p>
          <a:p>
            <a:r>
              <a:rPr lang="en-US" dirty="0" smtClean="0"/>
              <a:t>Explicitly teach word study skills</a:t>
            </a:r>
          </a:p>
          <a:p>
            <a:r>
              <a:rPr lang="en-US" dirty="0" smtClean="0"/>
              <a:t>Provide a “safe” way to practice oral language</a:t>
            </a:r>
          </a:p>
          <a:p>
            <a:r>
              <a:rPr lang="en-US" dirty="0" smtClean="0"/>
              <a:t>Showcase strategies to figure out words</a:t>
            </a:r>
          </a:p>
          <a:p>
            <a:r>
              <a:rPr lang="en-US" dirty="0" smtClean="0"/>
              <a:t>Provide formative assessment for the teacher</a:t>
            </a:r>
          </a:p>
        </p:txBody>
      </p:sp>
    </p:spTree>
    <p:extLst>
      <p:ext uri="{BB962C8B-B14F-4D97-AF65-F5344CB8AC3E}">
        <p14:creationId xmlns:p14="http://schemas.microsoft.com/office/powerpoint/2010/main" val="330827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762000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One Powerful Example:</a:t>
            </a:r>
            <a:r>
              <a:rPr lang="en-US" dirty="0" smtClean="0">
                <a:solidFill>
                  <a:srgbClr val="002060"/>
                </a:solidFill>
              </a:rPr>
              <a:t/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</a:rPr>
              <a:t>Cognitive Content Dictionary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057400"/>
            <a:ext cx="5562600" cy="4166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834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295400"/>
            <a:ext cx="7024744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Choosing Words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3124200"/>
            <a:ext cx="6777317" cy="34290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Words central to the study at hand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Tier Two words that will also be useful outside the study in other academic areas (when possible)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Words that provide good opportunities for language study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Words that are appropriate for</a:t>
            </a:r>
            <a:r>
              <a:rPr lang="en-US" i="1" dirty="0" smtClean="0">
                <a:solidFill>
                  <a:schemeClr val="tx1"/>
                </a:solidFill>
              </a:rPr>
              <a:t> your </a:t>
            </a:r>
            <a:r>
              <a:rPr lang="en-US" dirty="0" smtClean="0">
                <a:solidFill>
                  <a:schemeClr val="tx1"/>
                </a:solidFill>
              </a:rPr>
              <a:t>students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838200"/>
            <a:ext cx="3163887" cy="2109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6517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371600"/>
            <a:ext cx="7620000" cy="4953000"/>
          </a:xfrm>
        </p:spPr>
        <p:txBody>
          <a:bodyPr/>
          <a:lstStyle/>
          <a:p>
            <a:pPr marL="525780" indent="-457200">
              <a:buClr>
                <a:srgbClr val="002060"/>
              </a:buClr>
              <a:buFont typeface="+mj-lt"/>
              <a:buAutoNum type="arabicParenR"/>
            </a:pPr>
            <a:r>
              <a:rPr lang="en-US" dirty="0" smtClean="0"/>
              <a:t>Find a partner and choose Math or Science</a:t>
            </a:r>
          </a:p>
          <a:p>
            <a:pPr marL="525780" indent="-457200">
              <a:buClr>
                <a:srgbClr val="002060"/>
              </a:buClr>
              <a:buFont typeface="+mj-lt"/>
              <a:buAutoNum type="arabicParenR"/>
            </a:pPr>
            <a:r>
              <a:rPr lang="en-US" dirty="0" smtClean="0"/>
              <a:t>Discuss the words as Tier Two or Tier Three</a:t>
            </a:r>
          </a:p>
          <a:p>
            <a:pPr marL="525780" indent="-457200">
              <a:buClr>
                <a:srgbClr val="002060"/>
              </a:buClr>
              <a:buFont typeface="+mj-lt"/>
              <a:buAutoNum type="arabicParenR"/>
            </a:pPr>
            <a:r>
              <a:rPr lang="en-US" dirty="0" smtClean="0"/>
              <a:t>Select a word that would be appropriate for a Cognitive Content Dictionary (CCD)</a:t>
            </a:r>
          </a:p>
          <a:p>
            <a:pPr marL="525780" indent="-457200">
              <a:buClr>
                <a:srgbClr val="002060"/>
              </a:buClr>
              <a:buFont typeface="+mj-lt"/>
              <a:buAutoNum type="arabicParenR"/>
            </a:pPr>
            <a:r>
              <a:rPr lang="en-US" dirty="0" smtClean="0"/>
              <a:t>Use the chart and the steps handout to plan a CCD:</a:t>
            </a:r>
          </a:p>
          <a:p>
            <a:pPr lvl="1">
              <a:buClr>
                <a:srgbClr val="002060"/>
              </a:buClr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</a:rPr>
              <a:t>What predictions will students likely make?</a:t>
            </a:r>
          </a:p>
          <a:p>
            <a:pPr lvl="1">
              <a:buClr>
                <a:srgbClr val="002060"/>
              </a:buClr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</a:rPr>
              <a:t>What synonym and TPR will you use for the signal?</a:t>
            </a:r>
          </a:p>
          <a:p>
            <a:pPr lvl="1">
              <a:buClr>
                <a:srgbClr val="002060"/>
              </a:buClr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</a:rPr>
              <a:t>What final definition and sketch will you use?</a:t>
            </a:r>
          </a:p>
          <a:p>
            <a:pPr lvl="1">
              <a:buClr>
                <a:srgbClr val="002060"/>
              </a:buClr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</a:rPr>
              <a:t>What will you do for the word study portion?</a:t>
            </a:r>
          </a:p>
          <a:p>
            <a:pPr lvl="1">
              <a:buClr>
                <a:srgbClr val="002060"/>
              </a:buClr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</a:rPr>
              <a:t>What oral sentence will you use to model?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76200"/>
            <a:ext cx="7024744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Give it a Go</a:t>
            </a:r>
            <a:endParaRPr lang="en-US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956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286000"/>
            <a:ext cx="7620000" cy="4038600"/>
          </a:xfrm>
        </p:spPr>
        <p:txBody>
          <a:bodyPr/>
          <a:lstStyle/>
          <a:p>
            <a:pPr>
              <a:buClr>
                <a:srgbClr val="002060"/>
              </a:buClr>
            </a:pPr>
            <a:r>
              <a:rPr lang="en-US" dirty="0" smtClean="0"/>
              <a:t>Share your thinking with another partner pair.</a:t>
            </a:r>
          </a:p>
          <a:p>
            <a:pPr>
              <a:buClr>
                <a:srgbClr val="002060"/>
              </a:buClr>
            </a:pPr>
            <a:r>
              <a:rPr lang="en-US" dirty="0" smtClean="0">
                <a:solidFill>
                  <a:schemeClr val="tx1"/>
                </a:solidFill>
              </a:rPr>
              <a:t>Think about the learning progression you’ve developed.  What words might you select if you were to use a Cognitive Content Dictionary (CCD) with the unit?</a:t>
            </a:r>
          </a:p>
          <a:p>
            <a:pPr>
              <a:buClr>
                <a:srgbClr val="002060"/>
              </a:buClr>
            </a:pPr>
            <a:endParaRPr lang="en-US" dirty="0">
              <a:solidFill>
                <a:schemeClr val="tx1"/>
              </a:solidFill>
            </a:endParaRPr>
          </a:p>
          <a:p>
            <a:pPr>
              <a:buClr>
                <a:srgbClr val="002060"/>
              </a:buClr>
            </a:pPr>
            <a:r>
              <a:rPr lang="en-US" smtClean="0">
                <a:solidFill>
                  <a:schemeClr val="tx1"/>
                </a:solidFill>
              </a:rPr>
              <a:t>Questions?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685800"/>
            <a:ext cx="7024744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Give it a Go</a:t>
            </a:r>
            <a:endParaRPr lang="en-US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6073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540</TotalTime>
  <Words>349</Words>
  <Application>Microsoft Office PowerPoint</Application>
  <PresentationFormat>On-screen Show (4:3)</PresentationFormat>
  <Paragraphs>50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Austin</vt:lpstr>
      <vt:lpstr>Academic Vocabulary IV</vt:lpstr>
      <vt:lpstr>Choosing Words to Teach</vt:lpstr>
      <vt:lpstr>Teaching Words</vt:lpstr>
      <vt:lpstr>One Powerful Example: Cognitive Content Dictionary</vt:lpstr>
      <vt:lpstr>Choosing Words</vt:lpstr>
      <vt:lpstr>Give it a Go</vt:lpstr>
      <vt:lpstr>Give it a Go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Academic Vocabulary I</dc:title>
  <dc:creator>Dr. Tracy Coskie</dc:creator>
  <cp:lastModifiedBy>Dr. Tracy Coskie</cp:lastModifiedBy>
  <cp:revision>78</cp:revision>
  <cp:lastPrinted>2013-08-06T21:51:50Z</cp:lastPrinted>
  <dcterms:created xsi:type="dcterms:W3CDTF">2013-08-05T17:34:10Z</dcterms:created>
  <dcterms:modified xsi:type="dcterms:W3CDTF">2013-08-12T15:58:40Z</dcterms:modified>
</cp:coreProperties>
</file>